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41" r:id="rId2"/>
    <p:sldId id="259" r:id="rId3"/>
    <p:sldId id="334" r:id="rId4"/>
    <p:sldId id="335" r:id="rId5"/>
    <p:sldId id="336" r:id="rId6"/>
    <p:sldId id="337" r:id="rId7"/>
    <p:sldId id="296" r:id="rId8"/>
    <p:sldId id="275" r:id="rId9"/>
    <p:sldId id="338" r:id="rId10"/>
    <p:sldId id="339" r:id="rId11"/>
    <p:sldId id="340" r:id="rId12"/>
    <p:sldId id="264" r:id="rId13"/>
    <p:sldId id="297" r:id="rId14"/>
    <p:sldId id="268" r:id="rId15"/>
    <p:sldId id="306" r:id="rId16"/>
    <p:sldId id="266" r:id="rId17"/>
    <p:sldId id="269" r:id="rId18"/>
    <p:sldId id="298" r:id="rId19"/>
    <p:sldId id="267" r:id="rId20"/>
    <p:sldId id="273" r:id="rId21"/>
    <p:sldId id="270" r:id="rId22"/>
    <p:sldId id="272" r:id="rId23"/>
    <p:sldId id="333" r:id="rId24"/>
    <p:sldId id="282" r:id="rId25"/>
    <p:sldId id="286" r:id="rId26"/>
    <p:sldId id="287" r:id="rId27"/>
    <p:sldId id="288" r:id="rId28"/>
    <p:sldId id="290" r:id="rId29"/>
    <p:sldId id="289" r:id="rId30"/>
    <p:sldId id="342" r:id="rId31"/>
    <p:sldId id="292" r:id="rId32"/>
    <p:sldId id="343" r:id="rId33"/>
    <p:sldId id="291" r:id="rId34"/>
    <p:sldId id="293" r:id="rId35"/>
    <p:sldId id="299" r:id="rId36"/>
    <p:sldId id="344" r:id="rId37"/>
    <p:sldId id="295" r:id="rId38"/>
    <p:sldId id="294" r:id="rId39"/>
    <p:sldId id="319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E84C06"/>
    <a:srgbClr val="0000FF"/>
    <a:srgbClr val="CC0066"/>
    <a:srgbClr val="00FF00"/>
    <a:srgbClr val="CCCC00"/>
    <a:srgbClr val="CC66FF"/>
    <a:srgbClr val="009999"/>
    <a:srgbClr val="BDC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82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6DD57F5-DE0F-49A6-B277-A0784B9EB3F3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90C05E3-324C-4D58-9D04-4D4F7B381E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35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B04AC-A723-49D4-91B1-86B6C526702F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0EC11-1508-4A53-9761-049960A3A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C0593-30FF-413A-8CF1-A24CAFB3BA7D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39F81-3FD2-4CF6-B340-41214021D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215B9-BCAC-40AC-A1B4-CE78F331966F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0AD31-4B59-42A8-AEEF-CC22D4C5F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A53A3-AAF7-4B9C-9690-FC81437B4A24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0505E-3675-4DD6-91AA-FA890F071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E468C-DD2D-43E0-800C-112864B7551C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45633-473C-4B0F-876D-DE2174C4A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3758B-E4B4-4CFB-BABB-E8F4B7D20654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AE8AB-6A35-419D-BD8F-8A97236A4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8BEB7-3F35-4F68-A2B8-E44E4B62014E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5CE0D-73D2-40B6-9D8B-6FE2AB8626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08539-8BE7-401F-8D1A-1CAA329C33CF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68DA1-EAEC-43D9-973C-3C8079836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BFAE6-253D-4493-B1FA-170530D6236E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666F3-2F26-4E1F-97E8-A685347B6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44B1F-DB58-4778-9057-7D624BD8EC1B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70E74-0BA3-4F7E-83C5-2CACC4DDF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BF615-520E-4710-8D85-7B3E4B07356C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AE2D-D76D-4FB7-9657-B6665B4B6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F809D68-8D99-4C81-94C2-75BF4CFF40CA}" type="datetimeFigureOut">
              <a:rPr lang="en-US"/>
              <a:pPr>
                <a:defRPr/>
              </a:pPr>
              <a:t>5/26/2016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4D56C65-4E13-4F11-981A-0BE34AC1E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http://www.google.ca/url?sa=i&amp;rct=j&amp;q=&amp;esrc=s&amp;source=images&amp;cd=&amp;cad=rja&amp;uact=8&amp;docid=5ArEvs-OSfGnyM&amp;tbnid=EXzJ298_fZ97BM:&amp;ved=0CAUQjRw&amp;url=http://www.technicopedia.com/fundamentals.html&amp;ei=tYpyU4XvBpCayASw9oGwDQ&amp;psig=AFQjCNFbXyZV_fiyVVwxHLhGOgNbke9Ysg&amp;ust=140010124794795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http://en.wikipedia.org/wiki/File:Worm_Gear.gif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Guitar_Epiphone_01.jp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a/url?sa=i&amp;rct=j&amp;q=&amp;esrc=s&amp;source=images&amp;cd=&amp;cad=rja&amp;uact=8&amp;docid=Wcn2Pu_fWKAZiM&amp;tbnid=hX7pkTtsXUwLzM:&amp;ved=0CAUQjRw&amp;url=http://www.technologystudent.com/gears1/gears7.htm&amp;ei=Y4pyU-b4J4WtyATy84HQDw&amp;psig=AFQjCNFbXyZV_fiyVVwxHLhGOgNbke9Ysg&amp;ust=140010124794795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hyperlink" Target="http://www.google.ca/url?sa=i&amp;rct=j&amp;q=&amp;esrc=s&amp;source=images&amp;cd=&amp;cad=rja&amp;uact=8&amp;docid=5ArEvs-OSfGnyM&amp;tbnid=EXzJ298_fZ97BM:&amp;ved=0CAUQjRw&amp;url=http://www.technicopedia.com/fundamentals.html&amp;ei=DotyU4aYPMSQyAS4zYDoCg&amp;psig=AFQjCNFbXyZV_fiyVVwxHLhGOgNbke9Ysg&amp;ust=1400101247947958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hyperlink" Target="http://www.dtonline.org/apps/infopage/app?1&amp;6&amp;1&amp;22&amp;1&amp;0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Technology:</a:t>
            </a:r>
            <a:br>
              <a:rPr lang="en-CA" dirty="0" smtClean="0"/>
            </a:br>
            <a:r>
              <a:rPr lang="en-CA" b="1" u="sng" dirty="0" smtClean="0"/>
              <a:t>Motion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(examples &amp; animations)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563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motorcycle-usa.com/photogallerys/rk-chain-sprock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3551237" cy="2663825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</p:pic>
      <p:pic>
        <p:nvPicPr>
          <p:cNvPr id="33796" name="Picture 4" descr="http://conveyor-chains.net/wp-content/uploads/2011/02/timing-ch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765175"/>
            <a:ext cx="3959225" cy="5281613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36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37" y="823912"/>
            <a:ext cx="6867525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5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458788" y="188913"/>
            <a:ext cx="836136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WORM </a:t>
            </a:r>
            <a:r>
              <a:rPr lang="en-US" sz="24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&amp; WORM GEAR SYSTEMS: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http://www.technicopedia.com/fund/worm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27706"/>
            <a:ext cx="5969840" cy="4477380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5364088" y="3933056"/>
            <a:ext cx="3497328" cy="2546432"/>
            <a:chOff x="5364088" y="3978912"/>
            <a:chExt cx="3497328" cy="2546432"/>
          </a:xfrm>
        </p:grpSpPr>
        <p:grpSp>
          <p:nvGrpSpPr>
            <p:cNvPr id="11267" name="Group 23"/>
            <p:cNvGrpSpPr>
              <a:grpSpLocks/>
            </p:cNvGrpSpPr>
            <p:nvPr/>
          </p:nvGrpSpPr>
          <p:grpSpPr bwMode="auto">
            <a:xfrm>
              <a:off x="5364088" y="4037272"/>
              <a:ext cx="3240360" cy="2488072"/>
              <a:chOff x="827584" y="2132583"/>
              <a:chExt cx="4471851" cy="3432699"/>
            </a:xfrm>
          </p:grpSpPr>
          <p:pic>
            <p:nvPicPr>
              <p:cNvPr id="11269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27584" y="2348880"/>
                <a:ext cx="4471851" cy="31686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1270" name="Group 27"/>
              <p:cNvGrpSpPr>
                <a:grpSpLocks/>
              </p:cNvGrpSpPr>
              <p:nvPr/>
            </p:nvGrpSpPr>
            <p:grpSpPr bwMode="auto">
              <a:xfrm>
                <a:off x="1184886" y="2132583"/>
                <a:ext cx="362426" cy="1230742"/>
                <a:chOff x="5181341" y="4176198"/>
                <a:chExt cx="304774" cy="776306"/>
              </a:xfrm>
            </p:grpSpPr>
            <p:grpSp>
              <p:nvGrpSpPr>
                <p:cNvPr id="11274" name="Group 23"/>
                <p:cNvGrpSpPr>
                  <a:grpSpLocks/>
                </p:cNvGrpSpPr>
                <p:nvPr/>
              </p:nvGrpSpPr>
              <p:grpSpPr bwMode="auto">
                <a:xfrm>
                  <a:off x="5181341" y="4190485"/>
                  <a:ext cx="304774" cy="762019"/>
                  <a:chOff x="5105083" y="4190485"/>
                  <a:chExt cx="380968" cy="762019"/>
                </a:xfrm>
              </p:grpSpPr>
              <p:sp>
                <p:nvSpPr>
                  <p:cNvPr id="13" name="Arc 12"/>
                  <p:cNvSpPr/>
                  <p:nvPr/>
                </p:nvSpPr>
                <p:spPr>
                  <a:xfrm>
                    <a:off x="5104951" y="4190213"/>
                    <a:ext cx="380456" cy="610625"/>
                  </a:xfrm>
                  <a:prstGeom prst="arc">
                    <a:avLst/>
                  </a:prstGeom>
                  <a:noFill/>
                  <a:ln w="38100">
                    <a:solidFill>
                      <a:srgbClr val="FF0000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4" name="Arc 13"/>
                  <p:cNvSpPr/>
                  <p:nvPr/>
                </p:nvSpPr>
                <p:spPr>
                  <a:xfrm flipH="1">
                    <a:off x="5104951" y="4190213"/>
                    <a:ext cx="380456" cy="762781"/>
                  </a:xfrm>
                  <a:prstGeom prst="arc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1275" name="Group 24"/>
                <p:cNvGrpSpPr>
                  <a:grpSpLocks/>
                </p:cNvGrpSpPr>
                <p:nvPr/>
              </p:nvGrpSpPr>
              <p:grpSpPr bwMode="auto">
                <a:xfrm flipV="1">
                  <a:off x="5181341" y="4176198"/>
                  <a:ext cx="304774" cy="762019"/>
                  <a:chOff x="5105083" y="4191153"/>
                  <a:chExt cx="380968" cy="762019"/>
                </a:xfrm>
              </p:grpSpPr>
              <p:sp>
                <p:nvSpPr>
                  <p:cNvPr id="11" name="Arc 10"/>
                  <p:cNvSpPr/>
                  <p:nvPr/>
                </p:nvSpPr>
                <p:spPr>
                  <a:xfrm>
                    <a:off x="5104951" y="4182382"/>
                    <a:ext cx="380456" cy="618634"/>
                  </a:xfrm>
                  <a:prstGeom prst="arc">
                    <a:avLst/>
                  </a:prstGeom>
                  <a:noFill/>
                  <a:ln w="38100">
                    <a:solidFill>
                      <a:srgbClr val="FF0000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2" name="Arc 11"/>
                  <p:cNvSpPr/>
                  <p:nvPr/>
                </p:nvSpPr>
                <p:spPr>
                  <a:xfrm flipH="1">
                    <a:off x="5104951" y="4182382"/>
                    <a:ext cx="380456" cy="770790"/>
                  </a:xfrm>
                  <a:prstGeom prst="arc">
                    <a:avLst/>
                  </a:prstGeom>
                  <a:noFill/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</p:grpSp>
          <p:grpSp>
            <p:nvGrpSpPr>
              <p:cNvPr id="11271" name="Group 27"/>
              <p:cNvGrpSpPr>
                <a:grpSpLocks/>
              </p:cNvGrpSpPr>
              <p:nvPr/>
            </p:nvGrpSpPr>
            <p:grpSpPr bwMode="auto">
              <a:xfrm rot="-5400000">
                <a:off x="2645940" y="4712736"/>
                <a:ext cx="474350" cy="1230742"/>
                <a:chOff x="5181341" y="4176198"/>
                <a:chExt cx="398894" cy="776306"/>
              </a:xfrm>
            </p:grpSpPr>
            <p:sp>
              <p:nvSpPr>
                <p:cNvPr id="23" name="Arc 22"/>
                <p:cNvSpPr/>
                <p:nvPr/>
              </p:nvSpPr>
              <p:spPr bwMode="auto">
                <a:xfrm flipH="1">
                  <a:off x="5169330" y="4190001"/>
                  <a:ext cx="304279" cy="762995"/>
                </a:xfrm>
                <a:prstGeom prst="arc">
                  <a:avLst/>
                </a:prstGeom>
                <a:noFill/>
                <a:ln w="38100">
                  <a:solidFill>
                    <a:srgbClr val="FF0000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1" name="Arc 20"/>
                <p:cNvSpPr/>
                <p:nvPr/>
              </p:nvSpPr>
              <p:spPr bwMode="auto">
                <a:xfrm flipH="1" flipV="1">
                  <a:off x="5181341" y="4175983"/>
                  <a:ext cx="399033" cy="762995"/>
                </a:xfrm>
                <a:prstGeom prst="arc">
                  <a:avLst/>
                </a:prstGeom>
                <a:noFill/>
                <a:ln w="38100">
                  <a:solidFill>
                    <a:srgbClr val="FF0000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cxnSp>
          <p:nvCxnSpPr>
            <p:cNvPr id="18" name="Straight Arrow Connector 17"/>
            <p:cNvCxnSpPr/>
            <p:nvPr/>
          </p:nvCxnSpPr>
          <p:spPr>
            <a:xfrm flipH="1">
              <a:off x="6975560" y="4105512"/>
              <a:ext cx="432048" cy="1440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7798712" y="5477432"/>
              <a:ext cx="216024" cy="1440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349248" y="3978912"/>
              <a:ext cx="15121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Worm (screw)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53304" y="5590384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Times New Roman" pitchFamily="18" charset="0"/>
                  <a:cs typeface="Times New Roman" pitchFamily="18" charset="0"/>
                </a:rPr>
                <a:t>Worm Gear</a:t>
              </a:r>
              <a:endParaRPr lang="en-US" sz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980728"/>
            <a:ext cx="2000250" cy="129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upload.wikimedia.org/wikipedia/commons/thumb/c/c3/Worm_Gear.gif/220px-Worm_Gear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5549989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6444208" y="1340768"/>
            <a:ext cx="2304256" cy="3672408"/>
            <a:chOff x="6444208" y="1340768"/>
            <a:chExt cx="2304256" cy="3672408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6444208" y="1700808"/>
              <a:ext cx="576064" cy="1440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 flipV="1">
              <a:off x="6444208" y="4365104"/>
              <a:ext cx="432048" cy="14401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948264" y="1340768"/>
              <a:ext cx="1800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Worm (screw)</a:t>
              </a:r>
            </a:p>
            <a:p>
              <a:pPr algn="ctr"/>
              <a:r>
                <a:rPr lang="en-US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ALWAYS THE DRIVER</a:t>
              </a:r>
              <a:endPara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91296" y="4089846"/>
              <a:ext cx="19131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Worm Gear</a:t>
              </a:r>
            </a:p>
            <a:p>
              <a:pPr algn="ctr"/>
              <a:r>
                <a:rPr lang="en-US" b="1" u="sng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ALWAYS THE DRIVEN</a:t>
              </a:r>
              <a:endPara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79712" y="5661248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NOT REVERSABLE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4" descr="Picture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64163" y="1412875"/>
            <a:ext cx="3240087" cy="3775075"/>
          </a:xfrm>
          <a:ln w="76200">
            <a:solidFill>
              <a:srgbClr val="0070C0"/>
            </a:solidFill>
          </a:ln>
        </p:spPr>
      </p:pic>
      <p:pic>
        <p:nvPicPr>
          <p:cNvPr id="14339" name="Picture 2" descr="http://www.propertyselleromaha.com/electric-snow-blower_1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052513"/>
            <a:ext cx="4429125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4427538" y="3213100"/>
            <a:ext cx="431800" cy="57626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6344" y="1241464"/>
            <a:ext cx="2838450" cy="42672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4516" name="Picture 4" descr="Guitar Epiphone 0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48680"/>
            <a:ext cx="2592288" cy="5573419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>
            <a:off x="2195736" y="908720"/>
            <a:ext cx="2232248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68440" y="939784"/>
            <a:ext cx="2304256" cy="4608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458788" y="188913"/>
            <a:ext cx="83613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FRICTION </a:t>
            </a:r>
            <a:r>
              <a:rPr lang="en-US" sz="24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GEAR SYSTEMS:</a:t>
            </a:r>
          </a:p>
          <a:p>
            <a:endParaRPr lang="en-US" b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83568" y="1340768"/>
            <a:ext cx="1920244" cy="12070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4884901" y="516795"/>
            <a:ext cx="3600450" cy="3455988"/>
            <a:chOff x="5148064" y="2348880"/>
            <a:chExt cx="3600400" cy="3456384"/>
          </a:xfrm>
        </p:grpSpPr>
        <p:grpSp>
          <p:nvGrpSpPr>
            <p:cNvPr id="16" name="Group 34"/>
            <p:cNvGrpSpPr>
              <a:grpSpLocks/>
            </p:cNvGrpSpPr>
            <p:nvPr/>
          </p:nvGrpSpPr>
          <p:grpSpPr bwMode="auto">
            <a:xfrm>
              <a:off x="5148064" y="2348880"/>
              <a:ext cx="3600400" cy="3456384"/>
              <a:chOff x="5076056" y="2204864"/>
              <a:chExt cx="3600400" cy="3456384"/>
            </a:xfrm>
          </p:grpSpPr>
          <p:sp>
            <p:nvSpPr>
              <p:cNvPr id="23" name="Can 22"/>
              <p:cNvSpPr/>
              <p:nvPr/>
            </p:nvSpPr>
            <p:spPr>
              <a:xfrm>
                <a:off x="6123791" y="3579797"/>
                <a:ext cx="423856" cy="2081451"/>
              </a:xfrm>
              <a:prstGeom prst="can">
                <a:avLst>
                  <a:gd name="adj" fmla="val 5000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4" name="Can 23"/>
              <p:cNvSpPr/>
              <p:nvPr/>
            </p:nvSpPr>
            <p:spPr>
              <a:xfrm>
                <a:off x="5076056" y="2997118"/>
                <a:ext cx="2520915" cy="1295548"/>
              </a:xfrm>
              <a:prstGeom prst="can">
                <a:avLst>
                  <a:gd name="adj" fmla="val 50000"/>
                </a:avLst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25" name="Group 33"/>
              <p:cNvGrpSpPr>
                <a:grpSpLocks/>
              </p:cNvGrpSpPr>
              <p:nvPr/>
            </p:nvGrpSpPr>
            <p:grpSpPr bwMode="auto">
              <a:xfrm rot="-5400000">
                <a:off x="7164288" y="1772816"/>
                <a:ext cx="1080120" cy="1944216"/>
                <a:chOff x="3747660" y="3220480"/>
                <a:chExt cx="1080120" cy="1944216"/>
              </a:xfrm>
            </p:grpSpPr>
            <p:sp>
              <p:nvSpPr>
                <p:cNvPr id="27" name="Can 26"/>
                <p:cNvSpPr/>
                <p:nvPr/>
              </p:nvSpPr>
              <p:spPr>
                <a:xfrm>
                  <a:off x="4076806" y="3580394"/>
                  <a:ext cx="422323" cy="1584303"/>
                </a:xfrm>
                <a:prstGeom prst="can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8" name="Can 27"/>
                <p:cNvSpPr/>
                <p:nvPr/>
              </p:nvSpPr>
              <p:spPr>
                <a:xfrm>
                  <a:off x="3748157" y="3220036"/>
                  <a:ext cx="1079624" cy="863588"/>
                </a:xfrm>
                <a:prstGeom prst="can">
                  <a:avLst>
                    <a:gd name="adj" fmla="val 50000"/>
                  </a:avLst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4072044" y="3356559"/>
                  <a:ext cx="431850" cy="144461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26" name="Oval 25"/>
              <p:cNvSpPr/>
              <p:nvPr/>
            </p:nvSpPr>
            <p:spPr>
              <a:xfrm>
                <a:off x="6120616" y="3265436"/>
                <a:ext cx="431794" cy="14448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grpSp>
          <p:nvGrpSpPr>
            <p:cNvPr id="17" name="Group 27"/>
            <p:cNvGrpSpPr>
              <a:grpSpLocks/>
            </p:cNvGrpSpPr>
            <p:nvPr/>
          </p:nvGrpSpPr>
          <p:grpSpPr bwMode="auto">
            <a:xfrm rot="5400000" flipH="1">
              <a:off x="6135223" y="4267750"/>
              <a:ext cx="474351" cy="1016500"/>
              <a:chOff x="5181340" y="4176198"/>
              <a:chExt cx="398895" cy="776309"/>
            </a:xfrm>
          </p:grpSpPr>
          <p:sp>
            <p:nvSpPr>
              <p:cNvPr id="21" name="Arc 20"/>
              <p:cNvSpPr/>
              <p:nvPr/>
            </p:nvSpPr>
            <p:spPr bwMode="auto">
              <a:xfrm flipH="1">
                <a:off x="5181479" y="4191240"/>
                <a:ext cx="304409" cy="761368"/>
              </a:xfrm>
              <a:prstGeom prst="arc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2" name="Arc 21"/>
              <p:cNvSpPr/>
              <p:nvPr/>
            </p:nvSpPr>
            <p:spPr bwMode="auto">
              <a:xfrm flipH="1" flipV="1">
                <a:off x="5181479" y="4176692"/>
                <a:ext cx="399202" cy="761368"/>
              </a:xfrm>
              <a:prstGeom prst="arc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18" name="Group 27"/>
            <p:cNvGrpSpPr>
              <a:grpSpLocks/>
            </p:cNvGrpSpPr>
            <p:nvPr/>
          </p:nvGrpSpPr>
          <p:grpSpPr bwMode="auto">
            <a:xfrm flipH="1" flipV="1">
              <a:off x="7766066" y="2384244"/>
              <a:ext cx="474350" cy="1016496"/>
              <a:chOff x="5181341" y="4176198"/>
              <a:chExt cx="398894" cy="776306"/>
            </a:xfrm>
          </p:grpSpPr>
          <p:sp>
            <p:nvSpPr>
              <p:cNvPr id="19" name="Arc 18"/>
              <p:cNvSpPr/>
              <p:nvPr/>
            </p:nvSpPr>
            <p:spPr bwMode="auto">
              <a:xfrm flipH="1">
                <a:off x="5181295" y="4190158"/>
                <a:ext cx="304369" cy="762678"/>
              </a:xfrm>
              <a:prstGeom prst="arc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" name="Arc 19"/>
              <p:cNvSpPr/>
              <p:nvPr/>
            </p:nvSpPr>
            <p:spPr bwMode="auto">
              <a:xfrm flipH="1" flipV="1">
                <a:off x="5181295" y="4175608"/>
                <a:ext cx="399151" cy="762678"/>
              </a:xfrm>
              <a:prstGeom prst="arc">
                <a:avLst/>
              </a:prstGeom>
              <a:noFill/>
              <a:ln w="57150">
                <a:solidFill>
                  <a:schemeClr val="accent6">
                    <a:lumMod val="7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7097751" y="2627330"/>
            <a:ext cx="1522048" cy="883260"/>
            <a:chOff x="7308304" y="4941168"/>
            <a:chExt cx="1522048" cy="883260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7668344" y="4941168"/>
              <a:ext cx="288032" cy="432048"/>
            </a:xfrm>
            <a:prstGeom prst="straightConnector1">
              <a:avLst/>
            </a:prstGeom>
            <a:ln w="38100">
              <a:solidFill>
                <a:srgbClr val="FF33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308304" y="5301208"/>
              <a:ext cx="15220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Can connect at different angles</a:t>
              </a:r>
              <a:endPara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66415" y="3068960"/>
            <a:ext cx="4105275" cy="3043500"/>
            <a:chOff x="827584" y="764704"/>
            <a:chExt cx="4105275" cy="3043500"/>
          </a:xfrm>
        </p:grpSpPr>
        <p:grpSp>
          <p:nvGrpSpPr>
            <p:cNvPr id="5" name="Group 56"/>
            <p:cNvGrpSpPr>
              <a:grpSpLocks/>
            </p:cNvGrpSpPr>
            <p:nvPr/>
          </p:nvGrpSpPr>
          <p:grpSpPr bwMode="auto">
            <a:xfrm>
              <a:off x="827584" y="764704"/>
              <a:ext cx="4105275" cy="1863725"/>
              <a:chOff x="4465983" y="2612162"/>
              <a:chExt cx="4104455" cy="1862943"/>
            </a:xfrm>
          </p:grpSpPr>
          <p:grpSp>
            <p:nvGrpSpPr>
              <p:cNvPr id="30" name="Group 25"/>
              <p:cNvGrpSpPr>
                <a:grpSpLocks/>
              </p:cNvGrpSpPr>
              <p:nvPr/>
            </p:nvGrpSpPr>
            <p:grpSpPr bwMode="auto">
              <a:xfrm>
                <a:off x="4465983" y="2612162"/>
                <a:ext cx="4104455" cy="1862943"/>
                <a:chOff x="683568" y="3356992"/>
                <a:chExt cx="4104456" cy="1862944"/>
              </a:xfrm>
            </p:grpSpPr>
            <p:sp>
              <p:nvSpPr>
                <p:cNvPr id="38" name="Can 37"/>
                <p:cNvSpPr/>
                <p:nvPr/>
              </p:nvSpPr>
              <p:spPr>
                <a:xfrm>
                  <a:off x="1264477" y="3940947"/>
                  <a:ext cx="423777" cy="1278989"/>
                </a:xfrm>
                <a:prstGeom prst="can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9" name="Can 38"/>
                <p:cNvSpPr/>
                <p:nvPr/>
              </p:nvSpPr>
              <p:spPr>
                <a:xfrm>
                  <a:off x="3316705" y="3940947"/>
                  <a:ext cx="423778" cy="1278989"/>
                </a:xfrm>
                <a:prstGeom prst="can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0" name="Can 39"/>
                <p:cNvSpPr/>
                <p:nvPr/>
              </p:nvSpPr>
              <p:spPr>
                <a:xfrm>
                  <a:off x="683568" y="3580736"/>
                  <a:ext cx="1584009" cy="863238"/>
                </a:xfrm>
                <a:prstGeom prst="can">
                  <a:avLst>
                    <a:gd name="adj" fmla="val 50000"/>
                  </a:avLst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1" name="Can 40"/>
                <p:cNvSpPr/>
                <p:nvPr/>
              </p:nvSpPr>
              <p:spPr>
                <a:xfrm>
                  <a:off x="2267577" y="3356992"/>
                  <a:ext cx="2520447" cy="1296444"/>
                </a:xfrm>
                <a:prstGeom prst="can">
                  <a:avLst>
                    <a:gd name="adj" fmla="val 50000"/>
                  </a:avLst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1259715" y="3744180"/>
                  <a:ext cx="431714" cy="14281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3311944" y="3626754"/>
                  <a:ext cx="431714" cy="14281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grpSp>
            <p:nvGrpSpPr>
              <p:cNvPr id="31" name="Group 27"/>
              <p:cNvGrpSpPr>
                <a:grpSpLocks/>
              </p:cNvGrpSpPr>
              <p:nvPr/>
            </p:nvGrpSpPr>
            <p:grpSpPr bwMode="auto">
              <a:xfrm rot="-5400000">
                <a:off x="7074570" y="3518932"/>
                <a:ext cx="476050" cy="1017385"/>
                <a:chOff x="5179445" y="4175935"/>
                <a:chExt cx="400324" cy="776985"/>
              </a:xfrm>
            </p:grpSpPr>
            <p:sp>
              <p:nvSpPr>
                <p:cNvPr id="36" name="Arc 35"/>
                <p:cNvSpPr/>
                <p:nvPr/>
              </p:nvSpPr>
              <p:spPr bwMode="auto">
                <a:xfrm flipH="1">
                  <a:off x="5179451" y="4190481"/>
                  <a:ext cx="304246" cy="762439"/>
                </a:xfrm>
                <a:prstGeom prst="arc">
                  <a:avLst/>
                </a:prstGeom>
                <a:noFill/>
                <a:ln w="57150">
                  <a:solidFill>
                    <a:schemeClr val="accent6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7" name="Arc 36"/>
                <p:cNvSpPr/>
                <p:nvPr/>
              </p:nvSpPr>
              <p:spPr bwMode="auto">
                <a:xfrm flipH="1" flipV="1">
                  <a:off x="5191460" y="4175935"/>
                  <a:ext cx="398990" cy="762439"/>
                </a:xfrm>
                <a:prstGeom prst="arc">
                  <a:avLst/>
                </a:prstGeom>
                <a:noFill/>
                <a:ln w="57150">
                  <a:solidFill>
                    <a:schemeClr val="accent6">
                      <a:lumMod val="75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2" name="Group 27"/>
              <p:cNvGrpSpPr>
                <a:grpSpLocks/>
              </p:cNvGrpSpPr>
              <p:nvPr/>
            </p:nvGrpSpPr>
            <p:grpSpPr bwMode="auto">
              <a:xfrm rot="5400000" flipH="1">
                <a:off x="4987089" y="3475665"/>
                <a:ext cx="474350" cy="1016496"/>
                <a:chOff x="5181341" y="4176198"/>
                <a:chExt cx="398894" cy="776306"/>
              </a:xfrm>
            </p:grpSpPr>
            <p:sp>
              <p:nvSpPr>
                <p:cNvPr id="33" name="Arc 32"/>
                <p:cNvSpPr/>
                <p:nvPr/>
              </p:nvSpPr>
              <p:spPr bwMode="auto">
                <a:xfrm flipH="1">
                  <a:off x="5181237" y="4190711"/>
                  <a:ext cx="304246" cy="761227"/>
                </a:xfrm>
                <a:prstGeom prst="arc">
                  <a:avLst/>
                </a:prstGeom>
                <a:noFill/>
                <a:ln w="57150">
                  <a:solidFill>
                    <a:schemeClr val="accent6">
                      <a:lumMod val="75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5" name="Arc 34"/>
                <p:cNvSpPr/>
                <p:nvPr/>
              </p:nvSpPr>
              <p:spPr bwMode="auto">
                <a:xfrm flipH="1" flipV="1">
                  <a:off x="5181237" y="4176165"/>
                  <a:ext cx="398989" cy="761227"/>
                </a:xfrm>
                <a:prstGeom prst="arc">
                  <a:avLst/>
                </a:prstGeom>
                <a:noFill/>
                <a:ln w="57150">
                  <a:solidFill>
                    <a:schemeClr val="accent6">
                      <a:lumMod val="75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3203848" y="2780928"/>
              <a:ext cx="1008112" cy="1027276"/>
              <a:chOff x="1475656" y="3645024"/>
              <a:chExt cx="1008112" cy="102727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V="1">
                <a:off x="1966064" y="3645024"/>
                <a:ext cx="0" cy="540000"/>
              </a:xfrm>
              <a:prstGeom prst="straightConnector1">
                <a:avLst/>
              </a:prstGeom>
              <a:ln w="38100">
                <a:solidFill>
                  <a:srgbClr val="FF33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1475656" y="4149080"/>
                <a:ext cx="10081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Counter Clockwise</a:t>
                </a:r>
                <a:endParaRPr lang="en-US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115616" y="2780928"/>
              <a:ext cx="1008112" cy="811833"/>
              <a:chOff x="1475656" y="3645024"/>
              <a:chExt cx="1008112" cy="811833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flipV="1">
                <a:off x="1966064" y="3645024"/>
                <a:ext cx="0" cy="540000"/>
              </a:xfrm>
              <a:prstGeom prst="straightConnector1">
                <a:avLst/>
              </a:prstGeom>
              <a:ln w="38100">
                <a:solidFill>
                  <a:srgbClr val="FF33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475656" y="4149080"/>
                <a:ext cx="10081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Clockwise</a:t>
                </a:r>
                <a:endParaRPr lang="en-US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2"/>
          <p:cNvSpPr txBox="1">
            <a:spLocks noChangeArrowheads="1"/>
          </p:cNvSpPr>
          <p:nvPr/>
        </p:nvSpPr>
        <p:spPr bwMode="auto">
          <a:xfrm>
            <a:off x="458788" y="188913"/>
            <a:ext cx="836136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BELT </a:t>
            </a:r>
            <a:r>
              <a:rPr lang="en-US" sz="24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AND PULLEY SYSTEMS:</a:t>
            </a:r>
          </a:p>
          <a:p>
            <a:endParaRPr lang="en-US" b="1" u="sng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660232" y="4869160"/>
            <a:ext cx="1887920" cy="12567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5643562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river and driven pulley syste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996952"/>
            <a:ext cx="5004048" cy="347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bh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530725" cy="301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3716338"/>
            <a:ext cx="3671887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5" name="Picture 9" descr="http://2.imimg.com/data2/NB/KD/HELLOTD-2007117/v-belt-20pulley-20-250x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1196975"/>
            <a:ext cx="1905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6"/>
          <p:cNvSpPr>
            <a:spLocks noChangeArrowheads="1"/>
          </p:cNvSpPr>
          <p:nvPr/>
        </p:nvSpPr>
        <p:spPr bwMode="auto">
          <a:xfrm>
            <a:off x="611188" y="404813"/>
            <a:ext cx="807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BELT AND PULLEY SYSTEMS ARE VERY COMMON IN AUTOMOBILE ENGINES</a:t>
            </a:r>
          </a:p>
        </p:txBody>
      </p:sp>
      <p:pic>
        <p:nvPicPr>
          <p:cNvPr id="18437" name="Picture 11" descr="http://www.bmpdesign.com/images/technical/tech_tips/engine/belt_pulley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981075"/>
            <a:ext cx="4762500" cy="38100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438" name="Picture 7" descr="http://www.bavauto.com/assets/product_images/hardpart/be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013325"/>
            <a:ext cx="2879725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458788" y="188913"/>
            <a:ext cx="836136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GEAR </a:t>
            </a:r>
            <a:r>
              <a:rPr lang="en-US" sz="24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TRAINS</a:t>
            </a:r>
            <a:r>
              <a:rPr lang="en-US" sz="24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85050" y="1196752"/>
            <a:ext cx="1925730" cy="11905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4" name="Picture 2" descr="http://www.technologystudent.com/images5/gr4a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2198" y="1556792"/>
            <a:ext cx="6048672" cy="4104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ttp://rigganhistory.files.wordpress.com/2010/11/industrial-revolution.gif?w=293&amp;h=2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38" y="1268413"/>
            <a:ext cx="30988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6" descr="http://3.bp.blogspot.com/_Szh2h6ByHWw/S_9ZMlILUzI/AAAAAAAAADQ/iCSCmcyB4ok/s1600/industrialization%2B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0963" y="1268413"/>
            <a:ext cx="4846637" cy="30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36"/>
          <p:cNvSpPr>
            <a:spLocks noChangeArrowheads="1"/>
          </p:cNvSpPr>
          <p:nvPr/>
        </p:nvSpPr>
        <p:spPr bwMode="auto">
          <a:xfrm>
            <a:off x="1187450" y="4797425"/>
            <a:ext cx="7081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BELT AND PULLEY SYSTEMS WERE COMMON SITES IN FACTORIES </a:t>
            </a:r>
          </a:p>
          <a:p>
            <a:pPr algn="ctr"/>
            <a:r>
              <a:rPr lang="en-US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DURING THE INDUSTRIAL REVOLUTION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buythebesttreadmill.com/wp-content/uploads/2010/12/be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638" y="2852738"/>
            <a:ext cx="4321175" cy="30765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483" name="Picture 4" descr="http://www.toptreadmillsinfo.com/images/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620713"/>
            <a:ext cx="3816350" cy="436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chelmsfordgop.net/_cache/engine%20computer/img/pulley_clotheslin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908050"/>
            <a:ext cx="2522538" cy="32416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531" name="Picture 4" descr="http://upload.wikimedia.org/wikipedia/commons/thumb/9/9a/PulleyShip.JPG/180px-PulleyShi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3860800"/>
            <a:ext cx="2784475" cy="20891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2532" name="Picture 6" descr="http://www.factmonster.com/images/ency197pulley001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5775" y="836613"/>
            <a:ext cx="3578225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776287"/>
            <a:ext cx="7429500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2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2" descr="http://www.technocnc.com/cnc-router-construction-features/rack_n_pin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221088"/>
            <a:ext cx="3672408" cy="234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458788" y="188913"/>
            <a:ext cx="836136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RACK </a:t>
            </a:r>
            <a: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&amp; PINION SYSTEMS: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796" name="Group 14"/>
          <p:cNvGrpSpPr>
            <a:grpSpLocks/>
          </p:cNvGrpSpPr>
          <p:nvPr/>
        </p:nvGrpSpPr>
        <p:grpSpPr bwMode="auto">
          <a:xfrm>
            <a:off x="4976812" y="3898726"/>
            <a:ext cx="3987676" cy="2698626"/>
            <a:chOff x="4787900" y="476250"/>
            <a:chExt cx="4306888" cy="2914650"/>
          </a:xfrm>
        </p:grpSpPr>
        <p:grpSp>
          <p:nvGrpSpPr>
            <p:cNvPr id="33798" name="Group 16"/>
            <p:cNvGrpSpPr>
              <a:grpSpLocks/>
            </p:cNvGrpSpPr>
            <p:nvPr/>
          </p:nvGrpSpPr>
          <p:grpSpPr bwMode="auto">
            <a:xfrm>
              <a:off x="4787900" y="476250"/>
              <a:ext cx="3952875" cy="2914650"/>
              <a:chOff x="4788024" y="476672"/>
              <a:chExt cx="3952875" cy="2914650"/>
            </a:xfrm>
          </p:grpSpPr>
          <p:pic>
            <p:nvPicPr>
              <p:cNvPr id="33800" name="Picture 6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788024" y="476672"/>
                <a:ext cx="3952875" cy="29146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Arc 6"/>
              <p:cNvSpPr/>
              <p:nvPr/>
            </p:nvSpPr>
            <p:spPr>
              <a:xfrm rot="19109373">
                <a:off x="4888037" y="694160"/>
                <a:ext cx="2289175" cy="2174875"/>
              </a:xfrm>
              <a:prstGeom prst="arc">
                <a:avLst/>
              </a:prstGeom>
              <a:noFill/>
              <a:ln w="8890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5245224" y="3167485"/>
                <a:ext cx="3214688" cy="1587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6516812" y="1268835"/>
                <a:ext cx="1079500" cy="50323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7250237" y="2348335"/>
                <a:ext cx="706437" cy="5635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805" name="Rectangle 14"/>
              <p:cNvSpPr>
                <a:spLocks noChangeArrowheads="1"/>
              </p:cNvSpPr>
              <p:nvPr/>
            </p:nvSpPr>
            <p:spPr bwMode="auto">
              <a:xfrm>
                <a:off x="7700596" y="1988840"/>
                <a:ext cx="71205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Rack</a:t>
                </a:r>
              </a:p>
            </p:txBody>
          </p:sp>
        </p:grpSp>
        <p:sp>
          <p:nvSpPr>
            <p:cNvPr id="33799" name="Rectangle 15"/>
            <p:cNvSpPr>
              <a:spLocks noChangeArrowheads="1"/>
            </p:cNvSpPr>
            <p:nvPr/>
          </p:nvSpPr>
          <p:spPr bwMode="auto">
            <a:xfrm>
              <a:off x="7583488" y="1039813"/>
              <a:ext cx="15113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Pinion</a:t>
              </a:r>
            </a:p>
          </p:txBody>
        </p:sp>
      </p:grpSp>
      <p:pic>
        <p:nvPicPr>
          <p:cNvPr id="15362" name="Picture 2" descr="http://www.technicopedia.com/fund/rack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3298" y="680229"/>
            <a:ext cx="5220072" cy="2936290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6577468" y="627823"/>
            <a:ext cx="1827100" cy="12890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xample of rack and pinion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2276475"/>
            <a:ext cx="54737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 descr="http://www.midas.com/Portals/0/AutoEd_Images/16_Steer_Suspension_IMG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88913"/>
            <a:ext cx="470376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2"/>
          <p:cNvSpPr txBox="1">
            <a:spLocks noChangeArrowheads="1"/>
          </p:cNvSpPr>
          <p:nvPr/>
        </p:nvSpPr>
        <p:spPr bwMode="auto">
          <a:xfrm>
            <a:off x="458788" y="188913"/>
            <a:ext cx="540935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SCREW </a:t>
            </a:r>
            <a: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GEAR SYSTEMS: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          </a:t>
            </a:r>
            <a:endParaRPr lang="en-US" sz="16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7" name="Picture 6" descr="http://handyowner.com/img/car_tires_change/01_car_jack.jpg"/>
          <p:cNvPicPr>
            <a:picLocks noChangeAspect="1" noChangeArrowheads="1"/>
          </p:cNvPicPr>
          <p:nvPr/>
        </p:nvPicPr>
        <p:blipFill>
          <a:blip r:embed="rId2" cstate="print"/>
          <a:srcRect l="10001"/>
          <a:stretch>
            <a:fillRect/>
          </a:stretch>
        </p:blipFill>
        <p:spPr bwMode="auto">
          <a:xfrm>
            <a:off x="1193584" y="908174"/>
            <a:ext cx="2765040" cy="2304926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</p:pic>
      <p:grpSp>
        <p:nvGrpSpPr>
          <p:cNvPr id="35844" name="Group 31"/>
          <p:cNvGrpSpPr>
            <a:grpSpLocks/>
          </p:cNvGrpSpPr>
          <p:nvPr/>
        </p:nvGrpSpPr>
        <p:grpSpPr bwMode="auto">
          <a:xfrm>
            <a:off x="1619672" y="3441460"/>
            <a:ext cx="6442075" cy="3240088"/>
            <a:chOff x="1032112" y="3212976"/>
            <a:chExt cx="6442219" cy="3240674"/>
          </a:xfrm>
        </p:grpSpPr>
        <p:pic>
          <p:nvPicPr>
            <p:cNvPr id="35845" name="Picture 2" descr="http://image.made-in-china.com/2f0j00TeEQNpYMFGgu/Car-Repair-Tools-Scissor-Car-Jack-81005B-.jpg"/>
            <p:cNvPicPr>
              <a:picLocks noChangeAspect="1" noChangeArrowheads="1"/>
            </p:cNvPicPr>
            <p:nvPr/>
          </p:nvPicPr>
          <p:blipFill>
            <a:blip r:embed="rId3" cstate="print"/>
            <a:srcRect b="30096"/>
            <a:stretch>
              <a:fillRect/>
            </a:stretch>
          </p:blipFill>
          <p:spPr bwMode="auto">
            <a:xfrm>
              <a:off x="1547664" y="3212976"/>
              <a:ext cx="5926667" cy="3024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9" name="Straight Arrow Connector 18"/>
            <p:cNvCxnSpPr/>
            <p:nvPr/>
          </p:nvCxnSpPr>
          <p:spPr>
            <a:xfrm rot="5400000" flipH="1" flipV="1">
              <a:off x="3306919" y="4333954"/>
              <a:ext cx="1668764" cy="1588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ight Bracket 19"/>
            <p:cNvSpPr/>
            <p:nvPr/>
          </p:nvSpPr>
          <p:spPr>
            <a:xfrm>
              <a:off x="6588486" y="4600702"/>
              <a:ext cx="566751" cy="1038413"/>
            </a:xfrm>
            <a:prstGeom prst="rightBracket">
              <a:avLst>
                <a:gd name="adj" fmla="val 91667"/>
              </a:avLst>
            </a:prstGeom>
            <a:ln w="76200">
              <a:solidFill>
                <a:srgbClr val="FF33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 rot="16200000" flipV="1">
              <a:off x="1332100" y="4437205"/>
              <a:ext cx="719268" cy="57627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425885" y="5242231"/>
              <a:ext cx="1052703" cy="7921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850" name="Rectangle 29"/>
            <p:cNvSpPr>
              <a:spLocks noChangeArrowheads="1"/>
            </p:cNvSpPr>
            <p:nvPr/>
          </p:nvSpPr>
          <p:spPr bwMode="auto">
            <a:xfrm>
              <a:off x="1032112" y="4004750"/>
              <a:ext cx="15121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Nut</a:t>
              </a:r>
            </a:p>
          </p:txBody>
        </p:sp>
        <p:sp>
          <p:nvSpPr>
            <p:cNvPr id="35851" name="Rectangle 30"/>
            <p:cNvSpPr>
              <a:spLocks noChangeArrowheads="1"/>
            </p:cNvSpPr>
            <p:nvPr/>
          </p:nvSpPr>
          <p:spPr bwMode="auto">
            <a:xfrm>
              <a:off x="1907704" y="6053540"/>
              <a:ext cx="15121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Screw</a:t>
              </a:r>
            </a:p>
          </p:txBody>
        </p:sp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6804248" y="1056887"/>
            <a:ext cx="1444625" cy="1014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958759" y="1056887"/>
            <a:ext cx="1444625" cy="100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3"/>
          <p:cNvGrpSpPr>
            <a:grpSpLocks/>
          </p:cNvGrpSpPr>
          <p:nvPr/>
        </p:nvGrpSpPr>
        <p:grpSpPr bwMode="auto">
          <a:xfrm>
            <a:off x="899592" y="1628800"/>
            <a:ext cx="7732713" cy="3316287"/>
            <a:chOff x="993252" y="2492896"/>
            <a:chExt cx="7733779" cy="3315086"/>
          </a:xfrm>
        </p:grpSpPr>
        <p:pic>
          <p:nvPicPr>
            <p:cNvPr id="36868" name="Picture 2" descr="http://www.ridgid.com/ASSETS/744FBBB3E8FD425D83818552CAF6BD67/Straight_Pipe_Wrench_3C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573231">
              <a:off x="993252" y="3582854"/>
              <a:ext cx="7733779" cy="2225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Arc 5"/>
            <p:cNvSpPr/>
            <p:nvPr/>
          </p:nvSpPr>
          <p:spPr>
            <a:xfrm rot="3573069">
              <a:off x="2563889" y="2649637"/>
              <a:ext cx="1534557" cy="1459113"/>
            </a:xfrm>
            <a:prstGeom prst="arc">
              <a:avLst/>
            </a:prstGeom>
            <a:noFill/>
            <a:ln w="88900">
              <a:solidFill>
                <a:srgbClr val="00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0800000" flipV="1">
              <a:off x="4140111" y="2924540"/>
              <a:ext cx="846255" cy="5173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4643418" y="3645004"/>
              <a:ext cx="936754" cy="18884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72" name="Rectangle 14"/>
            <p:cNvSpPr>
              <a:spLocks noChangeArrowheads="1"/>
            </p:cNvSpPr>
            <p:nvPr/>
          </p:nvSpPr>
          <p:spPr bwMode="auto">
            <a:xfrm>
              <a:off x="4958544" y="2741172"/>
              <a:ext cx="15121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Nut</a:t>
              </a:r>
            </a:p>
          </p:txBody>
        </p:sp>
        <p:sp>
          <p:nvSpPr>
            <p:cNvPr id="36873" name="Rectangle 15"/>
            <p:cNvSpPr>
              <a:spLocks noChangeArrowheads="1"/>
            </p:cNvSpPr>
            <p:nvPr/>
          </p:nvSpPr>
          <p:spPr bwMode="auto">
            <a:xfrm>
              <a:off x="5534608" y="3434748"/>
              <a:ext cx="151216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Screw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10800000">
              <a:off x="1259989" y="2492896"/>
              <a:ext cx="4175701" cy="1636119"/>
            </a:xfrm>
            <a:prstGeom prst="straightConnector1">
              <a:avLst/>
            </a:prstGeom>
            <a:ln w="76200">
              <a:solidFill>
                <a:srgbClr val="00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458788" y="188913"/>
            <a:ext cx="836136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CAM </a:t>
            </a:r>
            <a: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&amp; FOLLOWER SYSTEMS: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en-US" sz="1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          </a:t>
            </a:r>
          </a:p>
        </p:txBody>
      </p:sp>
      <p:grpSp>
        <p:nvGrpSpPr>
          <p:cNvPr id="37891" name="Group 38"/>
          <p:cNvGrpSpPr>
            <a:grpSpLocks/>
          </p:cNvGrpSpPr>
          <p:nvPr/>
        </p:nvGrpSpPr>
        <p:grpSpPr bwMode="auto">
          <a:xfrm>
            <a:off x="1331640" y="2492896"/>
            <a:ext cx="5754564" cy="3214874"/>
            <a:chOff x="-140126" y="1700808"/>
            <a:chExt cx="7993276" cy="4464496"/>
          </a:xfrm>
        </p:grpSpPr>
        <p:sp>
          <p:nvSpPr>
            <p:cNvPr id="12" name="Rectangle 11"/>
            <p:cNvSpPr/>
            <p:nvPr/>
          </p:nvSpPr>
          <p:spPr>
            <a:xfrm>
              <a:off x="6533819" y="3429337"/>
              <a:ext cx="503283" cy="360308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7893" name="Group 9"/>
            <p:cNvGrpSpPr>
              <a:grpSpLocks/>
            </p:cNvGrpSpPr>
            <p:nvPr/>
          </p:nvGrpSpPr>
          <p:grpSpPr bwMode="auto">
            <a:xfrm>
              <a:off x="6101258" y="4077072"/>
              <a:ext cx="1368152" cy="1711102"/>
              <a:chOff x="4716016" y="4293096"/>
              <a:chExt cx="1137865" cy="1423090"/>
            </a:xfrm>
          </p:grpSpPr>
          <p:pic>
            <p:nvPicPr>
              <p:cNvPr id="37913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716016" y="4293096"/>
                <a:ext cx="1137865" cy="14230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Oval 8"/>
              <p:cNvSpPr/>
              <p:nvPr/>
            </p:nvSpPr>
            <p:spPr>
              <a:xfrm>
                <a:off x="5201207" y="5075802"/>
                <a:ext cx="215226" cy="21517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1" name="Rounded Rectangle 10"/>
            <p:cNvSpPr/>
            <p:nvPr/>
          </p:nvSpPr>
          <p:spPr>
            <a:xfrm>
              <a:off x="6676707" y="2132543"/>
              <a:ext cx="215919" cy="1944397"/>
            </a:xfrm>
            <a:prstGeom prst="roundRect">
              <a:avLst>
                <a:gd name="adj" fmla="val 25869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rot="5400000" flipH="1" flipV="1">
              <a:off x="6382373" y="2426980"/>
              <a:ext cx="1453932" cy="1588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896" name="Rectangle 29"/>
            <p:cNvSpPr>
              <a:spLocks noChangeArrowheads="1"/>
            </p:cNvSpPr>
            <p:nvPr/>
          </p:nvSpPr>
          <p:spPr bwMode="auto">
            <a:xfrm>
              <a:off x="194647" y="5519667"/>
              <a:ext cx="1512134" cy="400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Cam</a:t>
              </a:r>
            </a:p>
          </p:txBody>
        </p:sp>
        <p:sp>
          <p:nvSpPr>
            <p:cNvPr id="37897" name="Rectangle 30"/>
            <p:cNvSpPr>
              <a:spLocks noChangeArrowheads="1"/>
            </p:cNvSpPr>
            <p:nvPr/>
          </p:nvSpPr>
          <p:spPr bwMode="auto">
            <a:xfrm>
              <a:off x="-140126" y="2678267"/>
              <a:ext cx="2188093" cy="555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Follower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373039" y="3429337"/>
              <a:ext cx="504870" cy="360308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7899" name="Group 19"/>
            <p:cNvGrpSpPr>
              <a:grpSpLocks/>
            </p:cNvGrpSpPr>
            <p:nvPr/>
          </p:nvGrpSpPr>
          <p:grpSpPr bwMode="auto">
            <a:xfrm rot="-5400000">
              <a:off x="3769543" y="4265637"/>
              <a:ext cx="1368152" cy="1711102"/>
              <a:chOff x="4716016" y="4293096"/>
              <a:chExt cx="1137865" cy="1423090"/>
            </a:xfrm>
          </p:grpSpPr>
          <p:pic>
            <p:nvPicPr>
              <p:cNvPr id="37911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716016" y="4293096"/>
                <a:ext cx="1137865" cy="14230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Oval 21"/>
              <p:cNvSpPr/>
              <p:nvPr/>
            </p:nvSpPr>
            <p:spPr>
              <a:xfrm>
                <a:off x="5200321" y="5076267"/>
                <a:ext cx="216496" cy="215227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23" name="Rounded Rectangle 22"/>
            <p:cNvSpPr/>
            <p:nvPr/>
          </p:nvSpPr>
          <p:spPr>
            <a:xfrm>
              <a:off x="4517514" y="2630944"/>
              <a:ext cx="215919" cy="1799955"/>
            </a:xfrm>
            <a:prstGeom prst="roundRect">
              <a:avLst>
                <a:gd name="adj" fmla="val 25869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07430" y="3434098"/>
              <a:ext cx="504870" cy="360309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7902" name="Group 27"/>
            <p:cNvGrpSpPr>
              <a:grpSpLocks/>
            </p:cNvGrpSpPr>
            <p:nvPr/>
          </p:nvGrpSpPr>
          <p:grpSpPr bwMode="auto">
            <a:xfrm rot="10800000">
              <a:off x="1466241" y="4454202"/>
              <a:ext cx="1368152" cy="1711102"/>
              <a:chOff x="4716016" y="4293096"/>
              <a:chExt cx="1137865" cy="1423090"/>
            </a:xfrm>
          </p:grpSpPr>
          <p:pic>
            <p:nvPicPr>
              <p:cNvPr id="3790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716016" y="4293096"/>
                <a:ext cx="1137865" cy="14230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Oval 29"/>
              <p:cNvSpPr/>
              <p:nvPr/>
            </p:nvSpPr>
            <p:spPr>
              <a:xfrm>
                <a:off x="5147607" y="5082119"/>
                <a:ext cx="216547" cy="215176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1" name="Rounded Rectangle 30"/>
            <p:cNvSpPr/>
            <p:nvPr/>
          </p:nvSpPr>
          <p:spPr>
            <a:xfrm>
              <a:off x="2051906" y="2637293"/>
              <a:ext cx="215919" cy="1799955"/>
            </a:xfrm>
            <a:prstGeom prst="roundRect">
              <a:avLst>
                <a:gd name="adj" fmla="val 25869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Right Bracket 31"/>
            <p:cNvSpPr/>
            <p:nvPr/>
          </p:nvSpPr>
          <p:spPr bwMode="auto">
            <a:xfrm rot="21008259">
              <a:off x="2810799" y="4445185"/>
              <a:ext cx="349281" cy="1125368"/>
            </a:xfrm>
            <a:prstGeom prst="rightBracket">
              <a:avLst>
                <a:gd name="adj" fmla="val 161580"/>
              </a:avLst>
            </a:prstGeom>
            <a:ln w="76200">
              <a:solidFill>
                <a:srgbClr val="FF33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ight Bracket 32"/>
            <p:cNvSpPr/>
            <p:nvPr/>
          </p:nvSpPr>
          <p:spPr bwMode="auto">
            <a:xfrm rot="21008259">
              <a:off x="5324036" y="4459470"/>
              <a:ext cx="349281" cy="1125369"/>
            </a:xfrm>
            <a:prstGeom prst="rightBracket">
              <a:avLst>
                <a:gd name="adj" fmla="val 161580"/>
              </a:avLst>
            </a:prstGeom>
            <a:ln w="76200">
              <a:solidFill>
                <a:srgbClr val="FF33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Right Bracket 33"/>
            <p:cNvSpPr/>
            <p:nvPr/>
          </p:nvSpPr>
          <p:spPr bwMode="auto">
            <a:xfrm rot="21008259">
              <a:off x="7503869" y="4459470"/>
              <a:ext cx="349281" cy="1125369"/>
            </a:xfrm>
            <a:prstGeom prst="rightBracket">
              <a:avLst>
                <a:gd name="adj" fmla="val 161580"/>
              </a:avLst>
            </a:prstGeom>
            <a:ln w="76200">
              <a:solidFill>
                <a:srgbClr val="FF33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flipH="1">
              <a:off x="1075883" y="5561768"/>
              <a:ext cx="888436" cy="21998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>
              <a:off x="1331117" y="2997602"/>
              <a:ext cx="792233" cy="21586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6108595" y="705674"/>
            <a:ext cx="1439862" cy="100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620688"/>
            <a:ext cx="2440293" cy="52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55576" y="548680"/>
            <a:ext cx="3252624" cy="3074564"/>
            <a:chOff x="755576" y="1844824"/>
            <a:chExt cx="3252624" cy="3074564"/>
          </a:xfrm>
        </p:grpSpPr>
        <p:pic>
          <p:nvPicPr>
            <p:cNvPr id="7171" name="Picture 4" descr="http://docs.engineeringtoolbox.com/documents/1374/gear-train.png"/>
            <p:cNvPicPr>
              <a:picLocks noChangeAspect="1" noChangeArrowheads="1"/>
            </p:cNvPicPr>
            <p:nvPr/>
          </p:nvPicPr>
          <p:blipFill>
            <a:blip r:embed="rId2" cstate="print"/>
            <a:srcRect b="6667"/>
            <a:stretch>
              <a:fillRect/>
            </a:stretch>
          </p:blipFill>
          <p:spPr bwMode="auto">
            <a:xfrm>
              <a:off x="755576" y="1844824"/>
              <a:ext cx="3252624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26"/>
            <p:cNvGrpSpPr/>
            <p:nvPr/>
          </p:nvGrpSpPr>
          <p:grpSpPr>
            <a:xfrm>
              <a:off x="1345288" y="3645024"/>
              <a:ext cx="2222368" cy="1274364"/>
              <a:chOff x="1561312" y="4869160"/>
              <a:chExt cx="2222368" cy="1274364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V="1">
                <a:off x="2051720" y="4869160"/>
                <a:ext cx="0" cy="792088"/>
              </a:xfrm>
              <a:prstGeom prst="straightConnector1">
                <a:avLst/>
              </a:prstGeom>
              <a:ln w="38100">
                <a:solidFill>
                  <a:srgbClr val="FF33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V="1">
                <a:off x="3275856" y="5085184"/>
                <a:ext cx="0" cy="576064"/>
              </a:xfrm>
              <a:prstGeom prst="straightConnector1">
                <a:avLst/>
              </a:prstGeom>
              <a:ln w="38100">
                <a:solidFill>
                  <a:srgbClr val="FF33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1561312" y="5620304"/>
                <a:ext cx="10081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Clockwise</a:t>
                </a:r>
                <a:endParaRPr lang="en-US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775568" y="5620304"/>
                <a:ext cx="10081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Counter-Clockwise</a:t>
                </a:r>
                <a:endParaRPr lang="en-US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4" name="Group 20"/>
          <p:cNvGrpSpPr/>
          <p:nvPr/>
        </p:nvGrpSpPr>
        <p:grpSpPr>
          <a:xfrm>
            <a:off x="4860032" y="548680"/>
            <a:ext cx="3586752" cy="3129156"/>
            <a:chOff x="4716016" y="3068960"/>
            <a:chExt cx="3586752" cy="3129156"/>
          </a:xfrm>
        </p:grpSpPr>
        <p:pic>
          <p:nvPicPr>
            <p:cNvPr id="7170" name="Picture 2" descr="http://www.google.ca/url?source=imgres&amp;ct=img&amp;q=http://docs.engineeringtoolbox.com/documents/1374/gear-train-idler.png&amp;sa=X&amp;ei=JBmTTeWwFY3EgAfrj4ga&amp;ved=0CAQQ8wc&amp;usg=AFQjCNE1SudO30qt9h1-iH1TgbmDxW4dvg"/>
            <p:cNvPicPr>
              <a:picLocks noChangeAspect="1" noChangeArrowheads="1"/>
            </p:cNvPicPr>
            <p:nvPr/>
          </p:nvPicPr>
          <p:blipFill>
            <a:blip r:embed="rId3" cstate="print"/>
            <a:srcRect b="8699"/>
            <a:stretch>
              <a:fillRect/>
            </a:stretch>
          </p:blipFill>
          <p:spPr bwMode="auto">
            <a:xfrm>
              <a:off x="4716016" y="3068960"/>
              <a:ext cx="3512223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27"/>
            <p:cNvGrpSpPr/>
            <p:nvPr/>
          </p:nvGrpSpPr>
          <p:grpSpPr>
            <a:xfrm>
              <a:off x="5233720" y="4437112"/>
              <a:ext cx="3069048" cy="1761004"/>
              <a:chOff x="5233720" y="4437112"/>
              <a:chExt cx="3069048" cy="1761004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5724128" y="4941168"/>
                <a:ext cx="0" cy="792088"/>
              </a:xfrm>
              <a:prstGeom prst="straightConnector1">
                <a:avLst/>
              </a:prstGeom>
              <a:ln w="38100">
                <a:solidFill>
                  <a:srgbClr val="FF33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6880024" y="5157192"/>
                <a:ext cx="0" cy="576064"/>
              </a:xfrm>
              <a:prstGeom prst="straightConnector1">
                <a:avLst/>
              </a:prstGeom>
              <a:ln w="38100">
                <a:solidFill>
                  <a:srgbClr val="FF33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7668344" y="4437112"/>
                <a:ext cx="0" cy="1296144"/>
              </a:xfrm>
              <a:prstGeom prst="straightConnector1">
                <a:avLst/>
              </a:prstGeom>
              <a:ln w="38100">
                <a:solidFill>
                  <a:srgbClr val="FF33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6385848" y="5719608"/>
                <a:ext cx="10081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Clockwise</a:t>
                </a:r>
                <a:endParaRPr lang="en-US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233720" y="5674896"/>
                <a:ext cx="10081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Counter-Clockwise</a:t>
                </a:r>
                <a:endParaRPr lang="en-US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294656" y="5674896"/>
                <a:ext cx="10081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Counter-Clockwise</a:t>
                </a:r>
                <a:endParaRPr lang="en-US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47106" name="Picture 2" descr="http://static.ddmcdn.com/gif/gear-bev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933056"/>
            <a:ext cx="3138205" cy="269101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8479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 descr="cam follower 3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633" y="-243408"/>
            <a:ext cx="9282113" cy="696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 bwMode="auto">
          <a:xfrm rot="5400000" flipH="1" flipV="1">
            <a:off x="3729930" y="1779067"/>
            <a:ext cx="1452563" cy="1587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Bracket 6"/>
          <p:cNvSpPr/>
          <p:nvPr/>
        </p:nvSpPr>
        <p:spPr bwMode="auto">
          <a:xfrm rot="740486">
            <a:off x="5680968" y="4265092"/>
            <a:ext cx="566737" cy="1038225"/>
          </a:xfrm>
          <a:prstGeom prst="rightBracket">
            <a:avLst>
              <a:gd name="adj" fmla="val 91667"/>
            </a:avLst>
          </a:prstGeom>
          <a:ln w="76200">
            <a:solidFill>
              <a:srgbClr val="FF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 bwMode="auto">
          <a:xfrm rot="10800000" flipV="1">
            <a:off x="4464943" y="1412354"/>
            <a:ext cx="1079500" cy="5762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 rot="16200000" flipH="1">
            <a:off x="4212530" y="5120754"/>
            <a:ext cx="1008063" cy="3603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0" name="Rectangle 29"/>
          <p:cNvSpPr>
            <a:spLocks noChangeArrowheads="1"/>
          </p:cNvSpPr>
          <p:nvPr/>
        </p:nvSpPr>
        <p:spPr bwMode="auto">
          <a:xfrm>
            <a:off x="4896743" y="5733529"/>
            <a:ext cx="1511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Cam</a:t>
            </a:r>
          </a:p>
        </p:txBody>
      </p:sp>
      <p:sp>
        <p:nvSpPr>
          <p:cNvPr id="38921" name="Rectangle 30"/>
          <p:cNvSpPr>
            <a:spLocks noChangeArrowheads="1"/>
          </p:cNvSpPr>
          <p:nvPr/>
        </p:nvSpPr>
        <p:spPr bwMode="auto">
          <a:xfrm>
            <a:off x="5544443" y="1196454"/>
            <a:ext cx="15128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Follower</a:t>
            </a:r>
          </a:p>
        </p:txBody>
      </p:sp>
    </p:spTree>
    <p:extLst>
      <p:ext uri="{BB962C8B-B14F-4D97-AF65-F5344CB8AC3E}">
        <p14:creationId xmlns:p14="http://schemas.microsoft.com/office/powerpoint/2010/main" val="391453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890588" y="776288"/>
            <a:ext cx="83613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Many possible Cam shapes and sizes for different purposes</a:t>
            </a:r>
            <a:endParaRPr lang="en-US" sz="240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r>
              <a:rPr lang="en-US" sz="16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       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492896"/>
            <a:ext cx="79438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692696"/>
            <a:ext cx="4392488" cy="497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02" y="302513"/>
            <a:ext cx="4492913" cy="5983743"/>
          </a:xfrm>
          <a:prstGeom prst="rect">
            <a:avLst/>
          </a:prstGeom>
        </p:spPr>
      </p:pic>
      <p:pic>
        <p:nvPicPr>
          <p:cNvPr id="40962" name="Picture 2" descr="camshaftanimation1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162074" y="1966669"/>
            <a:ext cx="282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81442" y="252002"/>
            <a:ext cx="647700" cy="935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899593" y="251492"/>
            <a:ext cx="8106940" cy="1323440"/>
            <a:chOff x="1851628" y="252015"/>
            <a:chExt cx="8107116" cy="1322845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4211364" y="692475"/>
              <a:ext cx="936446" cy="28879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67" name="Rectangle 29"/>
            <p:cNvSpPr>
              <a:spLocks noChangeArrowheads="1"/>
            </p:cNvSpPr>
            <p:nvPr/>
          </p:nvSpPr>
          <p:spPr bwMode="auto">
            <a:xfrm>
              <a:off x="1851628" y="252015"/>
              <a:ext cx="2503380" cy="1015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Cam controlling </a:t>
              </a:r>
              <a:r>
                <a:rPr lang="en-US" sz="2000" u="sng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E</a:t>
              </a:r>
              <a:r>
                <a:rPr lang="en-US" sz="2000" u="sng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xhaust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output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timing 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of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automobile engine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6532249" y="405118"/>
              <a:ext cx="864115" cy="50382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69" name="Rectangle 29"/>
            <p:cNvSpPr>
              <a:spLocks noChangeArrowheads="1"/>
            </p:cNvSpPr>
            <p:nvPr/>
          </p:nvSpPr>
          <p:spPr bwMode="auto">
            <a:xfrm>
              <a:off x="7324355" y="252016"/>
              <a:ext cx="2634389" cy="13228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Cam controlling </a:t>
              </a:r>
              <a:r>
                <a:rPr lang="en-US" sz="2000" u="sng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</a:t>
              </a:r>
              <a:r>
                <a:rPr lang="en-US" sz="2000" u="sng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ir (</a:t>
              </a:r>
              <a:r>
                <a:rPr lang="en-US" sz="2000" u="sng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O</a:t>
              </a:r>
              <a:r>
                <a:rPr lang="en-US" sz="2000" u="sng" baseline="-25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2</a:t>
              </a:r>
              <a:r>
                <a:rPr lang="en-US" sz="2000" u="sng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) </a:t>
              </a:r>
              <a:r>
                <a:rPr lang="en-US" sz="2000" u="sng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and Fuel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input </a:t>
              </a:r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timing into automobile engine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323850" y="188913"/>
            <a:ext cx="8361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SLIDER-CRANK </a:t>
            </a:r>
            <a:r>
              <a:rPr lang="en-US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MECHANISMS</a:t>
            </a:r>
            <a:r>
              <a:rPr lang="en-US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b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1987" name="Group 74"/>
          <p:cNvGrpSpPr>
            <a:grpSpLocks/>
          </p:cNvGrpSpPr>
          <p:nvPr/>
        </p:nvGrpSpPr>
        <p:grpSpPr bwMode="auto">
          <a:xfrm>
            <a:off x="1979712" y="703030"/>
            <a:ext cx="6095974" cy="5789087"/>
            <a:chOff x="2312669" y="476672"/>
            <a:chExt cx="6554554" cy="6223752"/>
          </a:xfrm>
        </p:grpSpPr>
        <p:sp>
          <p:nvSpPr>
            <p:cNvPr id="41988" name="Rectangle 29"/>
            <p:cNvSpPr>
              <a:spLocks noChangeArrowheads="1"/>
            </p:cNvSpPr>
            <p:nvPr/>
          </p:nvSpPr>
          <p:spPr bwMode="auto">
            <a:xfrm>
              <a:off x="4788024" y="980728"/>
              <a:ext cx="1512134" cy="40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Cam</a:t>
              </a:r>
            </a:p>
          </p:txBody>
        </p:sp>
        <p:sp>
          <p:nvSpPr>
            <p:cNvPr id="41989" name="Rectangle 30"/>
            <p:cNvSpPr>
              <a:spLocks noChangeArrowheads="1"/>
            </p:cNvSpPr>
            <p:nvPr/>
          </p:nvSpPr>
          <p:spPr bwMode="auto">
            <a:xfrm>
              <a:off x="4997970" y="5992538"/>
              <a:ext cx="151213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Connecting</a:t>
              </a:r>
            </a:p>
            <a:p>
              <a:pPr algn="ctr"/>
              <a:r>
                <a:rPr lang="en-US" sz="200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Rod</a:t>
              </a: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 rot="5400000">
              <a:off x="5652577" y="5733757"/>
              <a:ext cx="576186" cy="14446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991" name="Group 33"/>
            <p:cNvGrpSpPr>
              <a:grpSpLocks/>
            </p:cNvGrpSpPr>
            <p:nvPr/>
          </p:nvGrpSpPr>
          <p:grpSpPr bwMode="auto">
            <a:xfrm>
              <a:off x="4644008" y="476672"/>
              <a:ext cx="4223215" cy="1583949"/>
              <a:chOff x="2220688" y="651258"/>
              <a:chExt cx="4223215" cy="1583949"/>
            </a:xfrm>
          </p:grpSpPr>
          <p:sp>
            <p:nvSpPr>
              <p:cNvPr id="35" name="Rectangle 34"/>
              <p:cNvSpPr/>
              <p:nvPr/>
            </p:nvSpPr>
            <p:spPr>
              <a:xfrm rot="5400000">
                <a:off x="2367241" y="1225826"/>
                <a:ext cx="503170" cy="446087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 rot="5400000">
                <a:off x="3012541" y="539234"/>
                <a:ext cx="217459" cy="1800223"/>
              </a:xfrm>
              <a:prstGeom prst="roundRect">
                <a:avLst>
                  <a:gd name="adj" fmla="val 25869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4" name="Group 33"/>
              <p:cNvGrpSpPr>
                <a:grpSpLocks/>
              </p:cNvGrpSpPr>
              <p:nvPr/>
            </p:nvGrpSpPr>
            <p:grpSpPr bwMode="auto">
              <a:xfrm flipH="1">
                <a:off x="4859826" y="651311"/>
                <a:ext cx="1584325" cy="1584325"/>
                <a:chOff x="2699544" y="2780981"/>
                <a:chExt cx="1584630" cy="1584552"/>
              </a:xfrm>
              <a:solidFill>
                <a:srgbClr val="FFFF00"/>
              </a:solidFill>
            </p:grpSpPr>
            <p:sp>
              <p:nvSpPr>
                <p:cNvPr id="39" name="Oval 38"/>
                <p:cNvSpPr/>
                <p:nvPr/>
              </p:nvSpPr>
              <p:spPr>
                <a:xfrm>
                  <a:off x="2699544" y="2780981"/>
                  <a:ext cx="1584630" cy="1584552"/>
                </a:xfrm>
                <a:prstGeom prst="ellips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3383888" y="3465292"/>
                  <a:ext cx="215942" cy="2159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38" name="Straight Connector 37"/>
              <p:cNvCxnSpPr/>
              <p:nvPr/>
            </p:nvCxnSpPr>
            <p:spPr>
              <a:xfrm>
                <a:off x="3794369" y="1443314"/>
                <a:ext cx="2433634" cy="31746"/>
              </a:xfrm>
              <a:prstGeom prst="line">
                <a:avLst/>
              </a:prstGeom>
              <a:ln w="60325">
                <a:solidFill>
                  <a:srgbClr val="CC0066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992" name="Group 40"/>
            <p:cNvGrpSpPr>
              <a:grpSpLocks/>
            </p:cNvGrpSpPr>
            <p:nvPr/>
          </p:nvGrpSpPr>
          <p:grpSpPr bwMode="auto">
            <a:xfrm>
              <a:off x="4067944" y="2585623"/>
              <a:ext cx="4799279" cy="1583949"/>
              <a:chOff x="1646968" y="2636912"/>
              <a:chExt cx="4799279" cy="1583949"/>
            </a:xfrm>
          </p:grpSpPr>
          <p:sp>
            <p:nvSpPr>
              <p:cNvPr id="42" name="Rectangle 41"/>
              <p:cNvSpPr/>
              <p:nvPr/>
            </p:nvSpPr>
            <p:spPr>
              <a:xfrm rot="5400000">
                <a:off x="2369585" y="3212034"/>
                <a:ext cx="503169" cy="446088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 rot="5400000">
                <a:off x="2438623" y="2525442"/>
                <a:ext cx="217458" cy="1800223"/>
              </a:xfrm>
              <a:prstGeom prst="roundRect">
                <a:avLst>
                  <a:gd name="adj" fmla="val 25869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6" name="Group 33"/>
              <p:cNvGrpSpPr>
                <a:grpSpLocks/>
              </p:cNvGrpSpPr>
              <p:nvPr/>
            </p:nvGrpSpPr>
            <p:grpSpPr bwMode="auto">
              <a:xfrm flipH="1">
                <a:off x="4862170" y="2636965"/>
                <a:ext cx="1584325" cy="1584325"/>
                <a:chOff x="2699544" y="2780981"/>
                <a:chExt cx="1584630" cy="1584552"/>
              </a:xfrm>
              <a:solidFill>
                <a:srgbClr val="FFFF00"/>
              </a:solidFill>
            </p:grpSpPr>
            <p:sp>
              <p:nvSpPr>
                <p:cNvPr id="46" name="Oval 45"/>
                <p:cNvSpPr/>
                <p:nvPr/>
              </p:nvSpPr>
              <p:spPr>
                <a:xfrm>
                  <a:off x="2699544" y="2780981"/>
                  <a:ext cx="1584630" cy="1584552"/>
                </a:xfrm>
                <a:prstGeom prst="ellips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3383888" y="3465292"/>
                  <a:ext cx="215942" cy="2159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45" name="Straight Connector 44"/>
              <p:cNvCxnSpPr/>
              <p:nvPr/>
            </p:nvCxnSpPr>
            <p:spPr>
              <a:xfrm>
                <a:off x="3204575" y="3429521"/>
                <a:ext cx="2447922" cy="620630"/>
              </a:xfrm>
              <a:prstGeom prst="line">
                <a:avLst/>
              </a:prstGeom>
              <a:ln w="60325">
                <a:solidFill>
                  <a:srgbClr val="CC0066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993" name="Group 47"/>
            <p:cNvGrpSpPr>
              <a:grpSpLocks/>
            </p:cNvGrpSpPr>
            <p:nvPr/>
          </p:nvGrpSpPr>
          <p:grpSpPr bwMode="auto">
            <a:xfrm>
              <a:off x="3468352" y="4694574"/>
              <a:ext cx="5398871" cy="1583949"/>
              <a:chOff x="1061024" y="4869160"/>
              <a:chExt cx="5398871" cy="1583949"/>
            </a:xfrm>
          </p:grpSpPr>
          <p:sp>
            <p:nvSpPr>
              <p:cNvPr id="49" name="Rectangle 48"/>
              <p:cNvSpPr/>
              <p:nvPr/>
            </p:nvSpPr>
            <p:spPr>
              <a:xfrm rot="5400000">
                <a:off x="2383233" y="5443247"/>
                <a:ext cx="503169" cy="446088"/>
              </a:xfrm>
              <a:prstGeom prst="rect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 rot="5400000">
                <a:off x="1852197" y="4756655"/>
                <a:ext cx="217458" cy="1800223"/>
              </a:xfrm>
              <a:prstGeom prst="roundRect">
                <a:avLst>
                  <a:gd name="adj" fmla="val 25869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9" name="Group 33"/>
              <p:cNvGrpSpPr>
                <a:grpSpLocks/>
              </p:cNvGrpSpPr>
              <p:nvPr/>
            </p:nvGrpSpPr>
            <p:grpSpPr bwMode="auto">
              <a:xfrm flipH="1">
                <a:off x="4875818" y="4869213"/>
                <a:ext cx="1584325" cy="1584325"/>
                <a:chOff x="2699544" y="2780981"/>
                <a:chExt cx="1584630" cy="1584552"/>
              </a:xfrm>
              <a:solidFill>
                <a:srgbClr val="FFFF00"/>
              </a:solidFill>
            </p:grpSpPr>
            <p:sp>
              <p:nvSpPr>
                <p:cNvPr id="53" name="Oval 52"/>
                <p:cNvSpPr/>
                <p:nvPr/>
              </p:nvSpPr>
              <p:spPr>
                <a:xfrm>
                  <a:off x="2699544" y="2780981"/>
                  <a:ext cx="1584630" cy="1584552"/>
                </a:xfrm>
                <a:prstGeom prst="ellipse">
                  <a:avLst/>
                </a:prstGeom>
                <a:grp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3383888" y="3465292"/>
                  <a:ext cx="215942" cy="21593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cxnSp>
            <p:nvCxnSpPr>
              <p:cNvPr id="52" name="Straight Connector 51"/>
              <p:cNvCxnSpPr/>
              <p:nvPr/>
            </p:nvCxnSpPr>
            <p:spPr>
              <a:xfrm>
                <a:off x="2641962" y="5660735"/>
                <a:ext cx="2433634" cy="31746"/>
              </a:xfrm>
              <a:prstGeom prst="line">
                <a:avLst/>
              </a:prstGeom>
              <a:ln w="60325">
                <a:solidFill>
                  <a:srgbClr val="CC0066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ight Bracket 18"/>
            <p:cNvSpPr/>
            <p:nvPr/>
          </p:nvSpPr>
          <p:spPr bwMode="auto">
            <a:xfrm rot="16200000">
              <a:off x="7876652" y="514713"/>
              <a:ext cx="404758" cy="814386"/>
            </a:xfrm>
            <a:prstGeom prst="rightBracket">
              <a:avLst>
                <a:gd name="adj" fmla="val 161580"/>
              </a:avLst>
            </a:prstGeom>
            <a:ln w="76200">
              <a:solidFill>
                <a:srgbClr val="FF33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5" name="Right Bracket 54"/>
            <p:cNvSpPr/>
            <p:nvPr/>
          </p:nvSpPr>
          <p:spPr bwMode="auto">
            <a:xfrm rot="16200000">
              <a:off x="7872682" y="2748820"/>
              <a:ext cx="404759" cy="812799"/>
            </a:xfrm>
            <a:prstGeom prst="rightBracket">
              <a:avLst>
                <a:gd name="adj" fmla="val 161580"/>
              </a:avLst>
            </a:prstGeom>
            <a:ln w="76200">
              <a:solidFill>
                <a:srgbClr val="FF33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" name="Right Bracket 55"/>
            <p:cNvSpPr/>
            <p:nvPr/>
          </p:nvSpPr>
          <p:spPr bwMode="auto">
            <a:xfrm rot="16200000">
              <a:off x="7872683" y="4836101"/>
              <a:ext cx="404758" cy="812799"/>
            </a:xfrm>
            <a:prstGeom prst="rightBracket">
              <a:avLst>
                <a:gd name="adj" fmla="val 161580"/>
              </a:avLst>
            </a:prstGeom>
            <a:ln w="76200">
              <a:solidFill>
                <a:srgbClr val="FF33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rot="10800000">
              <a:off x="3276054" y="3357598"/>
              <a:ext cx="1446211" cy="1587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 bwMode="auto">
            <a:xfrm rot="10800000">
              <a:off x="2699793" y="5475039"/>
              <a:ext cx="1446210" cy="1587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 bwMode="auto">
            <a:xfrm rot="10800000">
              <a:off x="3992017" y="1254443"/>
              <a:ext cx="1446210" cy="1588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 bwMode="auto">
            <a:xfrm rot="5400000">
              <a:off x="3896008" y="5588507"/>
              <a:ext cx="531742" cy="3333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 bwMode="auto">
            <a:xfrm rot="10800000" flipV="1">
              <a:off x="7335288" y="6048049"/>
              <a:ext cx="765174" cy="2888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02" name="Rectangle 30"/>
            <p:cNvSpPr>
              <a:spLocks noChangeArrowheads="1"/>
            </p:cNvSpPr>
            <p:nvPr/>
          </p:nvSpPr>
          <p:spPr bwMode="auto">
            <a:xfrm>
              <a:off x="6588224" y="6269250"/>
              <a:ext cx="151213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Crank</a:t>
              </a:r>
            </a:p>
          </p:txBody>
        </p:sp>
        <p:sp>
          <p:nvSpPr>
            <p:cNvPr id="42003" name="Rectangle 30"/>
            <p:cNvSpPr>
              <a:spLocks noChangeArrowheads="1"/>
            </p:cNvSpPr>
            <p:nvPr/>
          </p:nvSpPr>
          <p:spPr bwMode="auto">
            <a:xfrm>
              <a:off x="3203848" y="5961474"/>
              <a:ext cx="151213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Slider (Piston)</a:t>
              </a:r>
            </a:p>
          </p:txBody>
        </p:sp>
        <p:sp>
          <p:nvSpPr>
            <p:cNvPr id="42004" name="Rectangle 30"/>
            <p:cNvSpPr>
              <a:spLocks noChangeArrowheads="1"/>
            </p:cNvSpPr>
            <p:nvPr/>
          </p:nvSpPr>
          <p:spPr bwMode="auto">
            <a:xfrm>
              <a:off x="2312669" y="4738792"/>
              <a:ext cx="2619372" cy="430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Sleeve / Cylinder</a:t>
              </a:r>
            </a:p>
          </p:txBody>
        </p:sp>
        <p:cxnSp>
          <p:nvCxnSpPr>
            <p:cNvPr id="73" name="Straight Connector 72"/>
            <p:cNvCxnSpPr/>
            <p:nvPr/>
          </p:nvCxnSpPr>
          <p:spPr bwMode="auto">
            <a:xfrm>
              <a:off x="4644478" y="5084566"/>
              <a:ext cx="431800" cy="2158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28412" y="826393"/>
            <a:ext cx="1843195" cy="1285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Click for thumbnail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2042319" y="199231"/>
            <a:ext cx="5418138" cy="611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0"/>
          <p:cNvSpPr>
            <a:spLocks noChangeArrowheads="1"/>
          </p:cNvSpPr>
          <p:nvPr/>
        </p:nvSpPr>
        <p:spPr bwMode="auto">
          <a:xfrm>
            <a:off x="2843213" y="981075"/>
            <a:ext cx="15684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Slider (Piston)</a:t>
            </a:r>
          </a:p>
        </p:txBody>
      </p:sp>
      <p:sp>
        <p:nvSpPr>
          <p:cNvPr id="43012" name="Rectangle 30"/>
          <p:cNvSpPr>
            <a:spLocks noChangeArrowheads="1"/>
          </p:cNvSpPr>
          <p:nvPr/>
        </p:nvSpPr>
        <p:spPr bwMode="auto">
          <a:xfrm>
            <a:off x="468313" y="4724400"/>
            <a:ext cx="3167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Sleeve / Cylinder</a:t>
            </a:r>
          </a:p>
        </p:txBody>
      </p:sp>
      <p:sp>
        <p:nvSpPr>
          <p:cNvPr id="43013" name="Rectangle 30"/>
          <p:cNvSpPr>
            <a:spLocks noChangeArrowheads="1"/>
          </p:cNvSpPr>
          <p:nvPr/>
        </p:nvSpPr>
        <p:spPr bwMode="auto">
          <a:xfrm>
            <a:off x="3132138" y="5157788"/>
            <a:ext cx="33909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Connecting</a:t>
            </a:r>
          </a:p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Rod</a:t>
            </a:r>
          </a:p>
        </p:txBody>
      </p:sp>
      <p:sp>
        <p:nvSpPr>
          <p:cNvPr id="43014" name="Rectangle 30"/>
          <p:cNvSpPr>
            <a:spLocks noChangeArrowheads="1"/>
          </p:cNvSpPr>
          <p:nvPr/>
        </p:nvSpPr>
        <p:spPr bwMode="auto">
          <a:xfrm>
            <a:off x="6875463" y="1196975"/>
            <a:ext cx="15684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Crank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1331913" y="3860800"/>
            <a:ext cx="1081087" cy="792163"/>
          </a:xfrm>
          <a:prstGeom prst="straightConnector1">
            <a:avLst/>
          </a:prstGeom>
          <a:ln w="57150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3203575" y="2276476"/>
            <a:ext cx="936625" cy="215900"/>
          </a:xfrm>
          <a:prstGeom prst="straightConnector1">
            <a:avLst/>
          </a:prstGeom>
          <a:ln w="57150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372225" y="1628775"/>
            <a:ext cx="1223963" cy="1152525"/>
          </a:xfrm>
          <a:prstGeom prst="straightConnector1">
            <a:avLst/>
          </a:prstGeom>
          <a:ln w="57150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4140200" y="4652963"/>
            <a:ext cx="1296987" cy="1588"/>
          </a:xfrm>
          <a:prstGeom prst="straightConnector1">
            <a:avLst/>
          </a:prstGeom>
          <a:ln w="57150">
            <a:solidFill>
              <a:srgbClr val="00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rot="10800000">
            <a:off x="1331913" y="2205038"/>
            <a:ext cx="1878012" cy="1587"/>
          </a:xfrm>
          <a:prstGeom prst="straightConnector1">
            <a:avLst/>
          </a:prstGeom>
          <a:ln w="98425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ight Bracket 15"/>
          <p:cNvSpPr/>
          <p:nvPr/>
        </p:nvSpPr>
        <p:spPr bwMode="auto">
          <a:xfrm>
            <a:off x="6948488" y="2349500"/>
            <a:ext cx="620712" cy="1849438"/>
          </a:xfrm>
          <a:prstGeom prst="rightBracket">
            <a:avLst>
              <a:gd name="adj" fmla="val 161580"/>
            </a:avLst>
          </a:prstGeom>
          <a:ln w="98425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30"/>
          <p:cNvSpPr>
            <a:spLocks noChangeArrowheads="1"/>
          </p:cNvSpPr>
          <p:nvPr/>
        </p:nvSpPr>
        <p:spPr bwMode="auto">
          <a:xfrm>
            <a:off x="971600" y="476672"/>
            <a:ext cx="777686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Slider Crank Variation</a:t>
            </a:r>
          </a:p>
          <a:p>
            <a:pPr algn="ctr"/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(Similar to movement of Penguin legs from video)</a:t>
            </a:r>
            <a:endParaRPr lang="en-US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76891"/>
            <a:ext cx="4752528" cy="536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cshaft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060848"/>
            <a:ext cx="5264328" cy="3960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28"/>
          <p:cNvSpPr/>
          <p:nvPr/>
        </p:nvSpPr>
        <p:spPr>
          <a:xfrm>
            <a:off x="350838" y="2636838"/>
            <a:ext cx="720725" cy="1152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16632"/>
            <a:ext cx="4492913" cy="59837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304" y="66121"/>
            <a:ext cx="647700" cy="935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virginiaandtruckee.com/locomotive/images/Locomotive%2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260350"/>
            <a:ext cx="4978400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2" descr="rodsmal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4437063"/>
            <a:ext cx="61563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4077072"/>
            <a:ext cx="5731684" cy="253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Box 2"/>
          <p:cNvSpPr txBox="1">
            <a:spLocks noChangeArrowheads="1"/>
          </p:cNvSpPr>
          <p:nvPr/>
        </p:nvSpPr>
        <p:spPr bwMode="auto">
          <a:xfrm>
            <a:off x="458788" y="188913"/>
            <a:ext cx="86852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LEVER SLIDE MECHANISM:</a:t>
            </a:r>
            <a:endParaRPr lang="en-US" b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              </a:t>
            </a:r>
            <a:endParaRPr lang="en-US" sz="16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620688"/>
            <a:ext cx="709361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10" descr="http://watchmakingblog.com/wp-content/uploads/2008/10/geartrain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780928"/>
            <a:ext cx="6624736" cy="354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2" descr="http://www.accesswatch.org/wp-content/uploads/pocket%20watch%20ge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76672"/>
            <a:ext cx="2952328" cy="20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4" descr="http://cdn.ablogtoread.com/wp-content/uploads/2008/06/altiplanos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548680"/>
            <a:ext cx="2016224" cy="248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716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0" descr="http://www.astronomy-pictures.net/telescopes/telescope-image-large/antique-millers-falls-co-no-5-a-hand-drill-w-bits_1304908757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3141663"/>
            <a:ext cx="4357688" cy="28971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5" name="Picture 6" descr="http://visual.merriam-webster.com/images/house/do-it-yourself/carpentry-drilling-tools/hand-dri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590550"/>
            <a:ext cx="4392612" cy="30670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98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ifferential-rw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4"/>
            <a:ext cx="4536504" cy="340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ar-different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212975"/>
            <a:ext cx="4104456" cy="321515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43608" y="4509120"/>
            <a:ext cx="28803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Automotive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Differential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(gear sets)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05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dynamicscience.com.au/tester/solutions/hydraulicus/gearsX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684755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gear wheels and chain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4958" y="1700808"/>
            <a:ext cx="6109042" cy="4032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458788" y="188913"/>
            <a:ext cx="836136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CHAIN </a:t>
            </a:r>
            <a:r>
              <a:rPr lang="en-US" sz="2400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AND SPROCKET SYSTEMS: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755576" y="1700808"/>
            <a:ext cx="1930714" cy="11949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/>
          <p:nvPr/>
        </p:nvGrpSpPr>
        <p:grpSpPr>
          <a:xfrm>
            <a:off x="755576" y="1340768"/>
            <a:ext cx="7848600" cy="3754331"/>
            <a:chOff x="684213" y="2780878"/>
            <a:chExt cx="7848600" cy="3754331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684213" y="2780878"/>
              <a:ext cx="7848600" cy="3600450"/>
              <a:chOff x="1756203" y="4225139"/>
              <a:chExt cx="5335465" cy="2448272"/>
            </a:xfrm>
          </p:grpSpPr>
          <p:pic>
            <p:nvPicPr>
              <p:cNvPr id="9222" name="Picture 2" descr="http://iprojectideas.com/main/uploads/bicycle_transmission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-10000"/>
              </a:blip>
              <a:srcRect t="17607" b="5894"/>
              <a:stretch>
                <a:fillRect/>
              </a:stretch>
            </p:blipFill>
            <p:spPr bwMode="auto">
              <a:xfrm>
                <a:off x="2314399" y="4225139"/>
                <a:ext cx="4000500" cy="2448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 rot="10800000">
                <a:off x="6014647" y="5694318"/>
                <a:ext cx="440305" cy="245043"/>
              </a:xfrm>
              <a:prstGeom prst="straightConnector1">
                <a:avLst/>
              </a:prstGeom>
              <a:ln w="57150">
                <a:solidFill>
                  <a:srgbClr val="CC0066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rot="16200000" flipH="1">
                <a:off x="3386773" y="4690459"/>
                <a:ext cx="499802" cy="432751"/>
              </a:xfrm>
              <a:prstGeom prst="straightConnector1">
                <a:avLst/>
              </a:prstGeom>
              <a:ln w="5715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2147945" y="5301386"/>
                <a:ext cx="480235" cy="441509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26" name="TextBox 11"/>
              <p:cNvSpPr txBox="1">
                <a:spLocks noChangeArrowheads="1"/>
              </p:cNvSpPr>
              <p:nvPr/>
            </p:nvSpPr>
            <p:spPr bwMode="auto">
              <a:xfrm>
                <a:off x="6455328" y="5792033"/>
                <a:ext cx="636340" cy="3557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dirty="0">
                    <a:solidFill>
                      <a:srgbClr val="CC0066"/>
                    </a:solidFill>
                    <a:latin typeface="Times New Roman" pitchFamily="18" charset="0"/>
                    <a:cs typeface="Times New Roman" pitchFamily="18" charset="0"/>
                  </a:rPr>
                  <a:t>Sprocket </a:t>
                </a:r>
              </a:p>
              <a:p>
                <a:r>
                  <a:rPr lang="en-US" sz="1400" dirty="0">
                    <a:solidFill>
                      <a:srgbClr val="CC0066"/>
                    </a:solidFill>
                    <a:latin typeface="Times New Roman" pitchFamily="18" charset="0"/>
                    <a:cs typeface="Times New Roman" pitchFamily="18" charset="0"/>
                  </a:rPr>
                  <a:t>(Large)</a:t>
                </a:r>
                <a:endParaRPr lang="en-US" sz="1400" dirty="0">
                  <a:solidFill>
                    <a:srgbClr val="CC0066"/>
                  </a:solidFill>
                  <a:latin typeface="Calibri" pitchFamily="34" charset="0"/>
                </a:endParaRPr>
              </a:p>
            </p:txBody>
          </p:sp>
          <p:sp>
            <p:nvSpPr>
              <p:cNvPr id="9227" name="TextBox 12"/>
              <p:cNvSpPr txBox="1">
                <a:spLocks noChangeArrowheads="1"/>
              </p:cNvSpPr>
              <p:nvPr/>
            </p:nvSpPr>
            <p:spPr bwMode="auto">
              <a:xfrm>
                <a:off x="3203857" y="4441266"/>
                <a:ext cx="638895" cy="209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 dirty="0">
                    <a:solidFill>
                      <a:srgbClr val="00B0F0"/>
                    </a:solidFill>
                    <a:latin typeface="Times New Roman" pitchFamily="18" charset="0"/>
                    <a:cs typeface="Times New Roman" pitchFamily="18" charset="0"/>
                  </a:rPr>
                  <a:t>Chain</a:t>
                </a:r>
                <a:endParaRPr lang="en-US" sz="1400" dirty="0">
                  <a:solidFill>
                    <a:srgbClr val="00B0F0"/>
                  </a:solidFill>
                  <a:latin typeface="Calibri" pitchFamily="34" charset="0"/>
                </a:endParaRPr>
              </a:p>
            </p:txBody>
          </p:sp>
          <p:sp>
            <p:nvSpPr>
              <p:cNvPr id="9228" name="TextBox 13"/>
              <p:cNvSpPr txBox="1">
                <a:spLocks noChangeArrowheads="1"/>
              </p:cNvSpPr>
              <p:nvPr/>
            </p:nvSpPr>
            <p:spPr bwMode="auto">
              <a:xfrm>
                <a:off x="1756203" y="5730036"/>
                <a:ext cx="720046" cy="3557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Sprocket</a:t>
                </a:r>
              </a:p>
              <a:p>
                <a:r>
                  <a:rPr lang="en-US" sz="1400">
                    <a:solidFill>
                      <a:srgbClr val="00B050"/>
                    </a:solidFill>
                    <a:latin typeface="Times New Roman" pitchFamily="18" charset="0"/>
                    <a:cs typeface="Times New Roman" pitchFamily="18" charset="0"/>
                  </a:rPr>
                  <a:t> (small)</a:t>
                </a:r>
                <a:endParaRPr lang="en-US" sz="1400">
                  <a:solidFill>
                    <a:srgbClr val="00B050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0" name="Arc 19"/>
            <p:cNvSpPr/>
            <p:nvPr/>
          </p:nvSpPr>
          <p:spPr>
            <a:xfrm rot="21308595">
              <a:off x="5075238" y="3392066"/>
              <a:ext cx="2289175" cy="2174875"/>
            </a:xfrm>
            <a:prstGeom prst="arc">
              <a:avLst/>
            </a:prstGeom>
            <a:ln w="88900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16595157">
              <a:off x="1505744" y="3850060"/>
              <a:ext cx="1152525" cy="1093787"/>
            </a:xfrm>
            <a:prstGeom prst="arc">
              <a:avLst/>
            </a:prstGeom>
            <a:ln w="88900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4" name="Group 22"/>
            <p:cNvGrpSpPr/>
            <p:nvPr/>
          </p:nvGrpSpPr>
          <p:grpSpPr>
            <a:xfrm>
              <a:off x="1485536" y="5476288"/>
              <a:ext cx="1008112" cy="1058921"/>
              <a:chOff x="5220072" y="404664"/>
              <a:chExt cx="1008112" cy="1058921"/>
            </a:xfrm>
          </p:grpSpPr>
          <p:cxnSp>
            <p:nvCxnSpPr>
              <p:cNvPr id="17" name="Straight Arrow Connector 16"/>
              <p:cNvCxnSpPr/>
              <p:nvPr/>
            </p:nvCxnSpPr>
            <p:spPr>
              <a:xfrm flipV="1">
                <a:off x="5710480" y="404664"/>
                <a:ext cx="0" cy="792088"/>
              </a:xfrm>
              <a:prstGeom prst="straightConnector1">
                <a:avLst/>
              </a:prstGeom>
              <a:ln w="38100">
                <a:solidFill>
                  <a:srgbClr val="FF33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5220072" y="1155808"/>
                <a:ext cx="10081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Clockwise</a:t>
                </a:r>
                <a:endParaRPr lang="en-US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" name="Group 28"/>
            <p:cNvGrpSpPr/>
            <p:nvPr/>
          </p:nvGrpSpPr>
          <p:grpSpPr>
            <a:xfrm>
              <a:off x="6372200" y="5668799"/>
              <a:ext cx="1008112" cy="784537"/>
              <a:chOff x="6502568" y="5589240"/>
              <a:chExt cx="1008112" cy="784537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 flipV="1">
                <a:off x="7006624" y="5589240"/>
                <a:ext cx="0" cy="432048"/>
              </a:xfrm>
              <a:prstGeom prst="straightConnector1">
                <a:avLst/>
              </a:prstGeom>
              <a:ln w="38100">
                <a:solidFill>
                  <a:srgbClr val="FF33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6502568" y="6066000"/>
                <a:ext cx="10081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Clockwise</a:t>
                </a:r>
                <a:endParaRPr lang="en-US" sz="1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14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3658</TotalTime>
  <Words>198</Words>
  <Application>Microsoft Office PowerPoint</Application>
  <PresentationFormat>On-screen Show (4:3)</PresentationFormat>
  <Paragraphs>76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 New Roman</vt:lpstr>
      <vt:lpstr>Wingdings</vt:lpstr>
      <vt:lpstr>Office Theme</vt:lpstr>
      <vt:lpstr>Technology: Motion (examples &amp; animations)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English Montreal School Board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Technological World:</dc:title>
  <dc:creator>Teacher</dc:creator>
  <cp:lastModifiedBy>CHARALAMPOUS, VASILIOS</cp:lastModifiedBy>
  <cp:revision>124</cp:revision>
  <dcterms:created xsi:type="dcterms:W3CDTF">2011-05-31T14:23:43Z</dcterms:created>
  <dcterms:modified xsi:type="dcterms:W3CDTF">2016-05-26T15:43:55Z</dcterms:modified>
</cp:coreProperties>
</file>